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66" r:id="rId4"/>
    <p:sldId id="268" r:id="rId5"/>
    <p:sldId id="274" r:id="rId6"/>
    <p:sldId id="275" r:id="rId7"/>
    <p:sldId id="263" r:id="rId8"/>
    <p:sldId id="273" r:id="rId9"/>
    <p:sldId id="264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AEA"/>
    <a:srgbClr val="091A95"/>
    <a:srgbClr val="0E2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22" autoAdjust="0"/>
  </p:normalViewPr>
  <p:slideViewPr>
    <p:cSldViewPr snapToGrid="0">
      <p:cViewPr>
        <p:scale>
          <a:sx n="80" d="100"/>
          <a:sy n="80" d="100"/>
        </p:scale>
        <p:origin x="-96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E81BC-A24D-4A11-A40A-7199FC16D5AE}" type="doc">
      <dgm:prSet loTypeId="urn:microsoft.com/office/officeart/2005/8/layout/hProcess9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0D205048-AC94-40F3-9ACA-D80F77460614}">
      <dgm:prSet/>
      <dgm:spPr/>
      <dgm:t>
        <a:bodyPr/>
        <a:lstStyle/>
        <a:p>
          <a:pPr rtl="0"/>
          <a:r>
            <a:rPr lang="ru-RU" dirty="0" smtClean="0"/>
            <a:t>Михаил – ученик  7 класса , не имеющий незаурядных способностей. В классе  ведет себя вызывающе, мешает вести уроки. В классе ни с кем не дружит. Дома мальчик характеризует ребят с отрицательной стороны, указывая на их недостатки,  высказывает недовольство учителям, что многие педагоги занижают ему оценки и предвзято к нему относятся. Мама верит сыну, поддакивает ему, что еще больше портит отношения мальчика с одноклассниками, вызывает негатив к учителям. Конфликт начинается, когда родительница в гневе приходит в школу с претензиями к учителям и администрации школы. Никакие убеждения и уговоры  не позволяют остановить конфликт. Как разрешить конфликтную ситуацию?</a:t>
          </a:r>
          <a:endParaRPr lang="ru-RU" dirty="0"/>
        </a:p>
      </dgm:t>
    </dgm:pt>
    <dgm:pt modelId="{7DB828D8-32C6-491A-97EE-C69350EC1D64}" type="parTrans" cxnId="{06110D84-F42B-4761-A17F-2DD5467B8B5D}">
      <dgm:prSet/>
      <dgm:spPr/>
      <dgm:t>
        <a:bodyPr/>
        <a:lstStyle/>
        <a:p>
          <a:endParaRPr lang="ru-RU"/>
        </a:p>
      </dgm:t>
    </dgm:pt>
    <dgm:pt modelId="{70368127-6DE8-4ED4-8162-C61D5778D2BC}" type="sibTrans" cxnId="{06110D84-F42B-4761-A17F-2DD5467B8B5D}">
      <dgm:prSet/>
      <dgm:spPr/>
      <dgm:t>
        <a:bodyPr/>
        <a:lstStyle/>
        <a:p>
          <a:endParaRPr lang="ru-RU"/>
        </a:p>
      </dgm:t>
    </dgm:pt>
    <dgm:pt modelId="{D2966609-3F52-4E48-9403-E7989CD5AE39}" type="pres">
      <dgm:prSet presAssocID="{372E81BC-A24D-4A11-A40A-7199FC16D5A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3BF029-EA45-4A27-A1DF-D30E3716BB55}" type="pres">
      <dgm:prSet presAssocID="{372E81BC-A24D-4A11-A40A-7199FC16D5AE}" presName="arrow" presStyleLbl="bgShp" presStyleIdx="0" presStyleCnt="1" custScaleX="105450" custLinFactNeighborX="0" custLinFactNeighborY="-3278"/>
      <dgm:spPr/>
    </dgm:pt>
    <dgm:pt modelId="{F2E69A8B-2BFD-4AA6-A94D-E561EED394D0}" type="pres">
      <dgm:prSet presAssocID="{372E81BC-A24D-4A11-A40A-7199FC16D5AE}" presName="linearProcess" presStyleCnt="0"/>
      <dgm:spPr/>
    </dgm:pt>
    <dgm:pt modelId="{3F354741-16CA-4FEE-A5C4-CEFC6778671E}" type="pres">
      <dgm:prSet presAssocID="{0D205048-AC94-40F3-9ACA-D80F77460614}" presName="textNode" presStyleLbl="node1" presStyleIdx="0" presStyleCnt="1" custScaleX="62158" custScaleY="250000" custLinFactX="-26878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110D84-F42B-4761-A17F-2DD5467B8B5D}" srcId="{372E81BC-A24D-4A11-A40A-7199FC16D5AE}" destId="{0D205048-AC94-40F3-9ACA-D80F77460614}" srcOrd="0" destOrd="0" parTransId="{7DB828D8-32C6-491A-97EE-C69350EC1D64}" sibTransId="{70368127-6DE8-4ED4-8162-C61D5778D2BC}"/>
    <dgm:cxn modelId="{40B20145-2376-4EC4-9CFD-FC01888CD8E2}" type="presOf" srcId="{0D205048-AC94-40F3-9ACA-D80F77460614}" destId="{3F354741-16CA-4FEE-A5C4-CEFC6778671E}" srcOrd="0" destOrd="0" presId="urn:microsoft.com/office/officeart/2005/8/layout/hProcess9"/>
    <dgm:cxn modelId="{17C68721-1A39-407A-BB50-2A9C23365079}" type="presOf" srcId="{372E81BC-A24D-4A11-A40A-7199FC16D5AE}" destId="{D2966609-3F52-4E48-9403-E7989CD5AE39}" srcOrd="0" destOrd="0" presId="urn:microsoft.com/office/officeart/2005/8/layout/hProcess9"/>
    <dgm:cxn modelId="{CA6CAE0B-6D17-4D2C-AE34-BA2EE143A693}" type="presParOf" srcId="{D2966609-3F52-4E48-9403-E7989CD5AE39}" destId="{0B3BF029-EA45-4A27-A1DF-D30E3716BB55}" srcOrd="0" destOrd="0" presId="urn:microsoft.com/office/officeart/2005/8/layout/hProcess9"/>
    <dgm:cxn modelId="{CADC744A-DA01-4AE7-BCCF-C4984E4172D8}" type="presParOf" srcId="{D2966609-3F52-4E48-9403-E7989CD5AE39}" destId="{F2E69A8B-2BFD-4AA6-A94D-E561EED394D0}" srcOrd="1" destOrd="0" presId="urn:microsoft.com/office/officeart/2005/8/layout/hProcess9"/>
    <dgm:cxn modelId="{7269C73B-E422-4E40-BBF0-D826F9E63505}" type="presParOf" srcId="{F2E69A8B-2BFD-4AA6-A94D-E561EED394D0}" destId="{3F354741-16CA-4FEE-A5C4-CEFC6778671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FFCCE-2663-4379-B5D8-2435A44CE618}" type="doc">
      <dgm:prSet loTypeId="urn:microsoft.com/office/officeart/2005/8/layout/hProcess9" loCatId="process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116DFE5-FF03-4D31-BF77-220557D84B4A}">
      <dgm:prSet/>
      <dgm:spPr>
        <a:solidFill>
          <a:srgbClr val="091A95"/>
        </a:solidFill>
      </dgm:spPr>
      <dgm:t>
        <a:bodyPr/>
        <a:lstStyle/>
        <a:p>
          <a:pPr rtl="0"/>
          <a:r>
            <a:rPr lang="ru-RU" dirty="0" smtClean="0"/>
            <a:t>«Леша  забросил на шкаф шапку своей одноклассницы Светланы и радостно посмеивался, представляя себе, как она теперь пойдёт домой. </a:t>
          </a:r>
          <a:endParaRPr lang="ru-RU" dirty="0"/>
        </a:p>
      </dgm:t>
    </dgm:pt>
    <dgm:pt modelId="{F0EE949A-497F-4318-BE4A-A8A36B8A48D5}" type="parTrans" cxnId="{1E4AE803-6480-4C7A-9B55-F9DCBC47750B}">
      <dgm:prSet/>
      <dgm:spPr/>
      <dgm:t>
        <a:bodyPr/>
        <a:lstStyle/>
        <a:p>
          <a:endParaRPr lang="ru-RU"/>
        </a:p>
      </dgm:t>
    </dgm:pt>
    <dgm:pt modelId="{DEE4117A-AC33-4663-A440-4F85688DAED8}" type="sibTrans" cxnId="{1E4AE803-6480-4C7A-9B55-F9DCBC47750B}">
      <dgm:prSet/>
      <dgm:spPr/>
      <dgm:t>
        <a:bodyPr/>
        <a:lstStyle/>
        <a:p>
          <a:endParaRPr lang="ru-RU"/>
        </a:p>
      </dgm:t>
    </dgm:pt>
    <dgm:pt modelId="{D47F4731-7E50-4D09-AAA6-0177E397B3F6}" type="pres">
      <dgm:prSet presAssocID="{EB1FFCCE-2663-4379-B5D8-2435A44CE61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18F3DE-E40B-4106-AD11-65DF4E3DF2BB}" type="pres">
      <dgm:prSet presAssocID="{EB1FFCCE-2663-4379-B5D8-2435A44CE618}" presName="arrow" presStyleLbl="bgShp" presStyleIdx="0" presStyleCnt="1" custScaleX="116352" custLinFactNeighborX="648"/>
      <dgm:spPr>
        <a:solidFill>
          <a:srgbClr val="C8DAEA"/>
        </a:solidFill>
      </dgm:spPr>
    </dgm:pt>
    <dgm:pt modelId="{6792C3AF-1BD4-41B6-A049-BBBD243FA56D}" type="pres">
      <dgm:prSet presAssocID="{EB1FFCCE-2663-4379-B5D8-2435A44CE618}" presName="linearProcess" presStyleCnt="0"/>
      <dgm:spPr/>
    </dgm:pt>
    <dgm:pt modelId="{377D538A-3C30-4289-A6BB-B170585F940C}" type="pres">
      <dgm:prSet presAssocID="{4116DFE5-FF03-4D31-BF77-220557D84B4A}" presName="textNode" presStyleLbl="node1" presStyleIdx="0" presStyleCnt="1" custScaleX="65053" custScaleY="250000" custLinFactNeighborX="-52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870D10-C92B-4B3F-8B25-80136736CC0E}" type="presOf" srcId="{4116DFE5-FF03-4D31-BF77-220557D84B4A}" destId="{377D538A-3C30-4289-A6BB-B170585F940C}" srcOrd="0" destOrd="0" presId="urn:microsoft.com/office/officeart/2005/8/layout/hProcess9"/>
    <dgm:cxn modelId="{DDD56D9E-7F21-4895-B6C8-3DA8E5679D59}" type="presOf" srcId="{EB1FFCCE-2663-4379-B5D8-2435A44CE618}" destId="{D47F4731-7E50-4D09-AAA6-0177E397B3F6}" srcOrd="0" destOrd="0" presId="urn:microsoft.com/office/officeart/2005/8/layout/hProcess9"/>
    <dgm:cxn modelId="{1E4AE803-6480-4C7A-9B55-F9DCBC47750B}" srcId="{EB1FFCCE-2663-4379-B5D8-2435A44CE618}" destId="{4116DFE5-FF03-4D31-BF77-220557D84B4A}" srcOrd="0" destOrd="0" parTransId="{F0EE949A-497F-4318-BE4A-A8A36B8A48D5}" sibTransId="{DEE4117A-AC33-4663-A440-4F85688DAED8}"/>
    <dgm:cxn modelId="{4FD78DD8-F639-4AF5-AAA1-BC1DDD0F30C7}" type="presParOf" srcId="{D47F4731-7E50-4D09-AAA6-0177E397B3F6}" destId="{1D18F3DE-E40B-4106-AD11-65DF4E3DF2BB}" srcOrd="0" destOrd="0" presId="urn:microsoft.com/office/officeart/2005/8/layout/hProcess9"/>
    <dgm:cxn modelId="{9237E8FE-3728-4714-A2B2-0289F30F728E}" type="presParOf" srcId="{D47F4731-7E50-4D09-AAA6-0177E397B3F6}" destId="{6792C3AF-1BD4-41B6-A049-BBBD243FA56D}" srcOrd="1" destOrd="0" presId="urn:microsoft.com/office/officeart/2005/8/layout/hProcess9"/>
    <dgm:cxn modelId="{F2A54D13-B947-4961-8C04-0563F9B9F76E}" type="presParOf" srcId="{6792C3AF-1BD4-41B6-A049-BBBD243FA56D}" destId="{377D538A-3C30-4289-A6BB-B170585F940C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3BF029-EA45-4A27-A1DF-D30E3716BB55}">
      <dsp:nvSpPr>
        <dsp:cNvPr id="0" name=""/>
        <dsp:cNvSpPr/>
      </dsp:nvSpPr>
      <dsp:spPr>
        <a:xfrm>
          <a:off x="597735" y="0"/>
          <a:ext cx="10335469" cy="615882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54741-16CA-4FEE-A5C4-CEFC6778671E}">
      <dsp:nvSpPr>
        <dsp:cNvPr id="0" name=""/>
        <dsp:cNvSpPr/>
      </dsp:nvSpPr>
      <dsp:spPr>
        <a:xfrm>
          <a:off x="0" y="0"/>
          <a:ext cx="4031663" cy="61588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Михаил – ученик  7 класса , не имеющий незаурядных способностей. В классе  ведет себя вызывающе, мешает вести уроки. В классе ни с кем не дружит. Дома мальчик характеризует ребят с отрицательной стороны, указывая на их недостатки,  высказывает недовольство учителям, что многие педагоги занижают ему оценки и предвзято к нему относятся. Мама верит сыну, поддакивает ему, что еще больше портит отношения мальчика с одноклассниками, вызывает негатив к учителям. Конфликт начинается, когда родительница в гневе приходит в школу с претензиями к учителям и администрации школы. Никакие убеждения и уговоры  не позволяют остановить конфликт. Как разрешить конфликтную ситуацию?</a:t>
          </a:r>
          <a:endParaRPr lang="ru-RU" sz="1600" kern="1200" dirty="0"/>
        </a:p>
      </dsp:txBody>
      <dsp:txXfrm>
        <a:off x="196810" y="196810"/>
        <a:ext cx="3638043" cy="5765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8F3DE-E40B-4106-AD11-65DF4E3DF2BB}">
      <dsp:nvSpPr>
        <dsp:cNvPr id="0" name=""/>
        <dsp:cNvSpPr/>
      </dsp:nvSpPr>
      <dsp:spPr>
        <a:xfrm>
          <a:off x="122052" y="0"/>
          <a:ext cx="10965542" cy="5933197"/>
        </a:xfrm>
        <a:prstGeom prst="rightArrow">
          <a:avLst/>
        </a:prstGeom>
        <a:solidFill>
          <a:srgbClr val="C8DA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7D538A-3C30-4289-A6BB-B170585F940C}">
      <dsp:nvSpPr>
        <dsp:cNvPr id="0" name=""/>
        <dsp:cNvSpPr/>
      </dsp:nvSpPr>
      <dsp:spPr>
        <a:xfrm>
          <a:off x="0" y="0"/>
          <a:ext cx="4530548" cy="5933197"/>
        </a:xfrm>
        <a:prstGeom prst="roundRect">
          <a:avLst/>
        </a:prstGeom>
        <a:solidFill>
          <a:srgbClr val="091A95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«Леша  забросил на шкаф шапку своей одноклассницы Светланы и радостно посмеивался, представляя себе, как она теперь пойдёт домой. </a:t>
          </a:r>
          <a:endParaRPr lang="ru-RU" sz="3500" kern="1200" dirty="0"/>
        </a:p>
      </dsp:txBody>
      <dsp:txXfrm>
        <a:off x="221163" y="221163"/>
        <a:ext cx="4088222" cy="5490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19C1E4-86BF-433F-B4CD-2B92E6903AFA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06BED-5F5E-4859-B6B8-382F587B196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4582FF-DC23-46E0-A75A-ABDA7D611678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16D70-ACA7-4D18-AF5B-7C5917F6535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F0451D-F05D-4316-923F-83F259F6B4BC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F9CE5-795E-4F13-8D60-96DD405D327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C77CE-AADB-44A1-AA4C-DAA57EC7C2F7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F9366-17EA-4790-9EF7-E8378D351EE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4CF1A3-3144-4F05-898D-36DA1752B2A8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8D8318-9790-44AB-9881-942ABB18D8F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86CDC-7054-447B-8A21-65A4D7464152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AD89A-FB20-4A2A-B946-369826E15DA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269E1-56C6-4C5F-91BB-B52CDD323FAE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CD7C28-1E41-4997-99AE-8C3133466D3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90FDB9-261B-484F-91AF-136F2D2AB6BA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9BCC7-C9F6-4650-8869-6B5A7EEF731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080F9-8F12-4D82-814B-931A72061D2C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FA7C-7BF5-4DCB-AD68-DE11A3340C0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1DF0EF-333F-46A9-BC81-D8522FEB70F2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A6596-C081-4857-8A75-5A27B10919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3589E6-1842-4957-9D1F-F28A4D5548A7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2A0C1-3683-4F4A-A03F-0AA6D6C2CE0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26B1EF-80F6-4C27-A032-61B251EAD91B}" type="datetimeFigureOut">
              <a:rPr lang="ru-RU" smtClean="0"/>
              <a:pPr>
                <a:defRPr/>
              </a:pPr>
              <a:t>23.09.2021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E3C2992-F529-4E15-9D97-FA52C6EF95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2087563" y="914400"/>
            <a:ext cx="8915400" cy="1441450"/>
          </a:xfrm>
        </p:spPr>
        <p:txBody>
          <a:bodyPr/>
          <a:lstStyle/>
          <a:p>
            <a:pPr algn="ctr"/>
            <a:r>
              <a:rPr lang="ru-RU" sz="4000" b="1" i="1" smtClean="0">
                <a:latin typeface="Constantia" pitchFamily="18" charset="0"/>
              </a:rPr>
              <a:t>Конфликты и пути их разрешения</a:t>
            </a:r>
            <a:endParaRPr lang="ru-RU" sz="4000" i="1" smtClean="0">
              <a:latin typeface="Constantia" pitchFamily="18" charset="0"/>
            </a:endParaRPr>
          </a:p>
        </p:txBody>
      </p:sp>
      <p:sp>
        <p:nvSpPr>
          <p:cNvPr id="18436" name="AutoShape 2" descr="http://i.dailymail.co.uk/i/pix/2009/08/02/article-1203709-05E4B7F2000005DC-84_468x42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entury Gothic" pitchFamily="34" charset="0"/>
            </a:endParaRPr>
          </a:p>
        </p:txBody>
      </p:sp>
      <p:pic>
        <p:nvPicPr>
          <p:cNvPr id="18437" name="Picture 4" descr="http://i.dailymail.co.uk/i/pix/2009/08/02/article-1203709-05E4B7F2000005DC-84_468x4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44738" y="2582863"/>
            <a:ext cx="44577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447800" y="1619250"/>
            <a:ext cx="93837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 b="1">
                <a:latin typeface="Century Gothic" pitchFamily="34" charset="0"/>
              </a:rPr>
              <a:t>(от лат. conflictus-столкновение) – противоположных интересов, взглядов, стремлений, серьезное разногласие, острый спор, приводящий к борьбе.</a:t>
            </a:r>
            <a:endParaRPr lang="ru-RU" sz="2400">
              <a:latin typeface="Century Gothic" pitchFamily="34" charset="0"/>
            </a:endParaRP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3567113" y="501650"/>
            <a:ext cx="4121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Конфликт</a:t>
            </a: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1403350" y="3927475"/>
            <a:ext cx="10393363" cy="211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>
                <a:latin typeface="Century Gothic" pitchFamily="34" charset="0"/>
              </a:rPr>
              <a:t>«Конфликт между педагогом и ребенком, между учителем и родителями, педагогом и коллективом –большая беда школы. Умение избежать конфликт –одна из составных частей педагогической мудрости учителя. Предупреждая конфликт, педагог не только сохраняет, но и создает воспитательную силу коллектива» </a:t>
            </a:r>
          </a:p>
          <a:p>
            <a:pPr algn="r">
              <a:lnSpc>
                <a:spcPct val="150000"/>
              </a:lnSpc>
            </a:pPr>
            <a:r>
              <a:rPr lang="ru-RU" b="1" i="1">
                <a:latin typeface="Century Gothic" pitchFamily="34" charset="0"/>
              </a:rPr>
              <a:t>Василий  Александрович  Сухомлинский</a:t>
            </a:r>
            <a:r>
              <a:rPr lang="ru-RU" i="1">
                <a:latin typeface="Century Gothic" pitchFamily="34" charset="0"/>
              </a:rPr>
              <a:t> </a:t>
            </a:r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2330450" y="604838"/>
            <a:ext cx="7702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Причины конфликтов  </a:t>
            </a:r>
          </a:p>
        </p:txBody>
      </p:sp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2208213" y="1293813"/>
            <a:ext cx="8412162" cy="687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борьба за авторитет в классе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обиды и оскорбления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трудности в учебе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неразделенная симпатия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ущемление достоинства или амбиций одного из детей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психологическая несовместимость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обман, сплетни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примитивный тип общения одного из детей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ученик считает себя недооцененным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недовольство родителя методами обучения педагога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>
                <a:latin typeface="Century Gothic" pitchFamily="34" charset="0"/>
              </a:rPr>
              <a:t>личная неприязнь к человеку </a:t>
            </a:r>
          </a:p>
          <a:p>
            <a:pPr algn="just">
              <a:buFont typeface="Wingdings" pitchFamily="2" charset="2"/>
              <a:buChar char="q"/>
            </a:pPr>
            <a:endParaRPr lang="ru-RU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ru-RU" b="1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3503613" y="849313"/>
            <a:ext cx="6542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Основные фазы конфликта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597025" y="2266950"/>
            <a:ext cx="4005263" cy="31718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602288" y="2247900"/>
            <a:ext cx="4108450" cy="31607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2" name="TextBox 11"/>
          <p:cNvSpPr txBox="1">
            <a:spLocks noChangeArrowheads="1"/>
          </p:cNvSpPr>
          <p:nvPr/>
        </p:nvSpPr>
        <p:spPr bwMode="auto">
          <a:xfrm rot="-2392536">
            <a:off x="1425575" y="4175125"/>
            <a:ext cx="1347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Начало</a:t>
            </a:r>
            <a:r>
              <a:rPr lang="ru-RU" b="1">
                <a:latin typeface="Century Gothic" pitchFamily="34" charset="0"/>
              </a:rPr>
              <a:t> </a:t>
            </a:r>
          </a:p>
        </p:txBody>
      </p:sp>
      <p:sp>
        <p:nvSpPr>
          <p:cNvPr id="22533" name="TextBox 12"/>
          <p:cNvSpPr txBox="1">
            <a:spLocks noChangeArrowheads="1"/>
          </p:cNvSpPr>
          <p:nvPr/>
        </p:nvSpPr>
        <p:spPr bwMode="auto">
          <a:xfrm rot="-2339634">
            <a:off x="2503488" y="2865438"/>
            <a:ext cx="2179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Фаза подъема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735263" y="4240213"/>
            <a:ext cx="328612" cy="36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711700" y="3000375"/>
            <a:ext cx="1843088" cy="158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6" name="TextBox 17"/>
          <p:cNvSpPr txBox="1">
            <a:spLocks noChangeArrowheads="1"/>
          </p:cNvSpPr>
          <p:nvPr/>
        </p:nvSpPr>
        <p:spPr bwMode="auto">
          <a:xfrm>
            <a:off x="4500563" y="1779588"/>
            <a:ext cx="2173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Пик конфликта</a:t>
            </a:r>
          </a:p>
        </p:txBody>
      </p:sp>
      <p:sp>
        <p:nvSpPr>
          <p:cNvPr id="22537" name="TextBox 18"/>
          <p:cNvSpPr txBox="1">
            <a:spLocks noChangeArrowheads="1"/>
          </p:cNvSpPr>
          <p:nvPr/>
        </p:nvSpPr>
        <p:spPr bwMode="auto">
          <a:xfrm rot="2330931">
            <a:off x="7546975" y="3694113"/>
            <a:ext cx="1073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entury Gothic" pitchFamily="34" charset="0"/>
              </a:rPr>
              <a:t>спад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597025" y="5426075"/>
            <a:ext cx="8139113" cy="222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58785" y="699171"/>
          <a:ext cx="11530940" cy="6158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2576513" y="238125"/>
            <a:ext cx="65563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entury Gothic" pitchFamily="34" charset="0"/>
              </a:rPr>
              <a:t>Пример конфликтной ситуации №1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75288" y="1449388"/>
            <a:ext cx="5783262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b="1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Решение: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Общей целью родителя и учителя могло бы стать </a:t>
            </a:r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желание сплотить отношения Михаила  с классом</a:t>
            </a:r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Хороший результат может дать диалог учителя с Мишей и его мамой, который показал бы </a:t>
            </a:r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желание классного руководителя помочь мальчику</a:t>
            </a:r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.  Важно, чтобы Миша сам захотел измениться. Хорошо поговорить с ребятами в классе, чтобы они пересмотрели свое отношение к мальчику, доверить им совместную ответственную работу, организовать внеклассные мероприятия, способствующие сплочению ребят.</a:t>
            </a:r>
            <a:endParaRPr lang="ru-RU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04405" y="924803"/>
          <a:ext cx="11087595" cy="5933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2624138" y="463550"/>
            <a:ext cx="646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Пример конфликтной ситуации №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24525" y="2027238"/>
            <a:ext cx="5627688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00"/>
                </a:solidFill>
                <a:latin typeface="Century Gothic" pitchFamily="34" charset="0"/>
              </a:rPr>
              <a:t>Решение: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Света предложила Леше стать на ее место, подумать, каково ей будет без шапки идти домой.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Леша проанализировал спокойно сложившуюся ситуацию и решил отдать Свете ее шапку.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 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>
                <a:solidFill>
                  <a:srgbClr val="000000"/>
                </a:solidFill>
                <a:latin typeface="Century Gothic" pitchFamily="34" charset="0"/>
              </a:rPr>
              <a:t>Хорошо, что в этой конфликтной ситуации дети смогли решить конфликт конструктивным способом без привлечения взрослых. В этом возрасте родителям нужно объяснять детям, как вести себя в конфликтной ситуации и какой способ применить для разрешения конфликта. 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ru-RU" sz="11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2613" y="1341438"/>
            <a:ext cx="9024937" cy="447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b="1" dirty="0"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спокойствие</a:t>
            </a:r>
            <a:endParaRPr lang="ru-RU" sz="2000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 анализ ситуации </a:t>
            </a:r>
            <a:r>
              <a:rPr lang="ru-RU" sz="2000" b="1" dirty="0">
                <a:latin typeface="+mn-lt"/>
                <a:cs typeface="+mn-cs"/>
              </a:rPr>
              <a:t>без превратности</a:t>
            </a:r>
            <a:endParaRPr lang="ru-RU" sz="2000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 </a:t>
            </a:r>
            <a:r>
              <a:rPr lang="ru-RU" sz="2000" b="1" dirty="0">
                <a:latin typeface="+mn-lt"/>
                <a:cs typeface="+mn-cs"/>
              </a:rPr>
              <a:t>открытый диалог</a:t>
            </a:r>
            <a:r>
              <a:rPr lang="ru-RU" sz="2000" dirty="0">
                <a:latin typeface="+mn-lt"/>
                <a:cs typeface="+mn-cs"/>
              </a:rPr>
              <a:t> между конфликтующими сторонами, умение выслушать собеседника, спокойно изложить свой взгляд на проблему конфликта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 </a:t>
            </a:r>
            <a:r>
              <a:rPr lang="ru-RU" sz="2000" b="1" dirty="0">
                <a:latin typeface="+mn-lt"/>
                <a:cs typeface="+mn-cs"/>
              </a:rPr>
              <a:t>выявление общей цели</a:t>
            </a:r>
            <a:r>
              <a:rPr lang="ru-RU" sz="2000" dirty="0">
                <a:latin typeface="+mn-lt"/>
                <a:cs typeface="+mn-cs"/>
              </a:rPr>
              <a:t>, способов решения проблемы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+mn-lt"/>
                <a:cs typeface="+mn-cs"/>
              </a:rPr>
              <a:t> </a:t>
            </a:r>
            <a:r>
              <a:rPr lang="ru-RU" sz="2000" b="1" dirty="0">
                <a:latin typeface="+mn-lt"/>
                <a:cs typeface="+mn-cs"/>
              </a:rPr>
              <a:t>выводы</a:t>
            </a:r>
            <a:r>
              <a:rPr lang="ru-RU" sz="2000" dirty="0">
                <a:latin typeface="+mn-lt"/>
                <a:cs typeface="+mn-cs"/>
              </a:rPr>
              <a:t>, которые помогут избежать ошибок общения и взаимодействия в будущем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1852613" y="582613"/>
            <a:ext cx="9464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 Gothic" pitchFamily="34" charset="0"/>
              </a:rPr>
              <a:t>Единый алгоритм решения любого  конфликта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3017838" y="182563"/>
            <a:ext cx="6530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Century Gothic" pitchFamily="34" charset="0"/>
              </a:rPr>
              <a:t>Притча  «Коробочка»</a:t>
            </a:r>
          </a:p>
        </p:txBody>
      </p:sp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541463" y="944563"/>
            <a:ext cx="9601200" cy="4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Один человек всю жизнь искал безоблачное, счастливое, идеальное устройство жизни. Он сносил немало башмаков, обойдя много стран. Наконец, в одном городе на площади он увидел толпу. Все стремились пробиться к стоявшей в середине коробочке и заглянуть в одно из ее окошек.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Когда это удалось страннику, то он был потрясен тем, что увидел. Это было то, к чему он стремился всю жизнь.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Вечером, счастливый, он расположился на отдых под крепостной стеной. Рядом пристроился такой же, как он, бродяга. Они разговорились. Бродяга с восторгом стал описывать то, что он увидел в одном из окошек коробочки. Но оказалось, он видел совсем другое. Как так?</a:t>
            </a:r>
          </a:p>
          <a:p>
            <a:pPr algn="just">
              <a:lnSpc>
                <a:spcPct val="150000"/>
              </a:lnSpc>
            </a:pPr>
            <a:r>
              <a:rPr lang="ru-RU" b="1">
                <a:latin typeface="Century Gothic" pitchFamily="34" charset="0"/>
              </a:rPr>
              <a:t>- Ты просто смотрел с другой стороны, — был ответ.</a:t>
            </a:r>
          </a:p>
          <a:p>
            <a:pPr algn="just"/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1"/>
          <p:cNvSpPr txBox="1">
            <a:spLocks noChangeArrowheads="1"/>
          </p:cNvSpPr>
          <p:nvPr/>
        </p:nvSpPr>
        <p:spPr bwMode="auto">
          <a:xfrm>
            <a:off x="2708275" y="2435225"/>
            <a:ext cx="60436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latin typeface="Century Gothic" pitchFamily="34" charset="0"/>
              </a:rPr>
              <a:t>Спасибо за внимание!!!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1342</TotalTime>
  <Words>476</Words>
  <Application>Microsoft Office PowerPoint</Application>
  <PresentationFormat>Произвольный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Конфликты и пути их разрешения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в школе  и пути выходаиз конфликтной ситуации</dc:title>
  <dc:creator>User</dc:creator>
  <cp:lastModifiedBy>kab3</cp:lastModifiedBy>
  <cp:revision>341</cp:revision>
  <dcterms:created xsi:type="dcterms:W3CDTF">2018-01-24T11:59:32Z</dcterms:created>
  <dcterms:modified xsi:type="dcterms:W3CDTF">2021-09-23T12:06:06Z</dcterms:modified>
</cp:coreProperties>
</file>